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8"/>
  </p:handoutMasterIdLst>
  <p:sldIdLst>
    <p:sldId id="256" r:id="rId2"/>
    <p:sldId id="257" r:id="rId3"/>
    <p:sldId id="268" r:id="rId4"/>
    <p:sldId id="262" r:id="rId5"/>
    <p:sldId id="260" r:id="rId6"/>
    <p:sldId id="269" r:id="rId7"/>
    <p:sldId id="267" r:id="rId8"/>
    <p:sldId id="270" r:id="rId9"/>
    <p:sldId id="261" r:id="rId10"/>
    <p:sldId id="271" r:id="rId11"/>
    <p:sldId id="263" r:id="rId12"/>
    <p:sldId id="272" r:id="rId13"/>
    <p:sldId id="265" r:id="rId14"/>
    <p:sldId id="266" r:id="rId15"/>
    <p:sldId id="264" r:id="rId16"/>
    <p:sldId id="273" r:id="rId1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303B"/>
    <a:srgbClr val="5DA9DD"/>
    <a:srgbClr val="4267B2"/>
    <a:srgbClr val="FEF3D4"/>
    <a:srgbClr val="F8E08E"/>
    <a:srgbClr val="383333"/>
    <a:srgbClr val="C26E68"/>
    <a:srgbClr val="0099D2"/>
    <a:srgbClr val="ED1C24"/>
    <a:srgbClr val="EF412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0" autoAdjust="0"/>
    <p:restoredTop sz="94650"/>
  </p:normalViewPr>
  <p:slideViewPr>
    <p:cSldViewPr snapToGrid="0" snapToObjects="1">
      <p:cViewPr varScale="1">
        <p:scale>
          <a:sx n="90" d="100"/>
          <a:sy n="90" d="100"/>
        </p:scale>
        <p:origin x="216" y="840"/>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0" d="100"/>
          <a:sy n="60" d="100"/>
        </p:scale>
        <p:origin x="2538" y="90"/>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A625521-94A0-460B-B873-2E433DA52D80}" type="datetimeFigureOut">
              <a:rPr lang="en-GB" smtClean="0"/>
              <a:t>21/07/2019</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DFDDCCF-4F6E-433A-B627-E700498FE5DF}" type="slidenum">
              <a:rPr lang="en-GB" smtClean="0"/>
              <a:t>‹#›</a:t>
            </a:fld>
            <a:endParaRPr lang="en-GB"/>
          </a:p>
        </p:txBody>
      </p:sp>
    </p:spTree>
    <p:extLst>
      <p:ext uri="{BB962C8B-B14F-4D97-AF65-F5344CB8AC3E}">
        <p14:creationId xmlns:p14="http://schemas.microsoft.com/office/powerpoint/2010/main" val="14269968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with log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93306"/>
            <a:ext cx="12192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750459" y="1600202"/>
            <a:ext cx="10691084" cy="4525963"/>
          </a:xfrm>
        </p:spPr>
        <p:txBody>
          <a:bodyPr vert="eaVert"/>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ctrTitle" hasCustomPrompt="1"/>
          </p:nvPr>
        </p:nvSpPr>
        <p:spPr>
          <a:xfrm>
            <a:off x="914400" y="2130427"/>
            <a:ext cx="10363200" cy="1470025"/>
          </a:xfrm>
        </p:spPr>
        <p:txBody>
          <a:bodyPr/>
          <a:lstStyle>
            <a:lvl1pPr>
              <a:defRPr b="1">
                <a:solidFill>
                  <a:srgbClr val="E8303B"/>
                </a:solidFill>
                <a:latin typeface="Franklin Gothic Book" panose="020B0503020102020204" pitchFamily="34" charset="0"/>
              </a:defRPr>
            </a:lvl1pPr>
          </a:lstStyle>
          <a:p>
            <a:r>
              <a:rPr lang="en-AU" dirty="0"/>
              <a:t>CLICK TO ENTER TITLE</a:t>
            </a:r>
            <a:endParaRPr lang="en-US" dirty="0"/>
          </a:p>
        </p:txBody>
      </p:sp>
      <p:sp>
        <p:nvSpPr>
          <p:cNvPr id="3" name="Subtitle 2"/>
          <p:cNvSpPr>
            <a:spLocks noGrp="1"/>
          </p:cNvSpPr>
          <p:nvPr>
            <p:ph type="subTitle" idx="1" hasCustomPrompt="1"/>
          </p:nvPr>
        </p:nvSpPr>
        <p:spPr>
          <a:xfrm>
            <a:off x="1828800" y="3886200"/>
            <a:ext cx="8534400" cy="1752600"/>
          </a:xfrm>
        </p:spPr>
        <p:txBody>
          <a:bodyPr>
            <a:normAutofit/>
          </a:bodyPr>
          <a:lstStyle>
            <a:lvl1pPr marL="0" indent="0" algn="ctr">
              <a:buNone/>
              <a:defRPr sz="2800">
                <a:solidFill>
                  <a:srgbClr val="383333"/>
                </a:solidFill>
                <a:latin typeface="Franklin Gothic Book" panose="020B05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enter presenter name</a:t>
            </a: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12416" y="108843"/>
            <a:ext cx="3967168" cy="1912742"/>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80" y="274639"/>
            <a:ext cx="10691040"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750480" y="1600202"/>
            <a:ext cx="10691040" cy="4525963"/>
          </a:xfrm>
        </p:spPr>
        <p:txBody>
          <a:bodyPr/>
          <a:lstStyle>
            <a:lvl1pPr>
              <a:defRPr>
                <a:solidFill>
                  <a:srgbClr val="383333"/>
                </a:solidFill>
                <a:latin typeface="Franklin Gothic Book" panose="020B0503020102020204" pitchFamily="34" charset="0"/>
              </a:defRPr>
            </a:lvl1pPr>
            <a:lvl2pPr>
              <a:defRPr>
                <a:solidFill>
                  <a:srgbClr val="383333"/>
                </a:solidFill>
                <a:latin typeface="Franklin Gothic Book" panose="020B0503020102020204" pitchFamily="34" charset="0"/>
              </a:defRPr>
            </a:lvl2pPr>
            <a:lvl3pPr>
              <a:defRPr>
                <a:solidFill>
                  <a:srgbClr val="383333"/>
                </a:solidFill>
                <a:latin typeface="Franklin Gothic Book" panose="020B0503020102020204" pitchFamily="34" charset="0"/>
              </a:defRPr>
            </a:lvl3pPr>
            <a:lvl4pPr>
              <a:defRPr>
                <a:solidFill>
                  <a:srgbClr val="383333"/>
                </a:solidFill>
                <a:latin typeface="Franklin Gothic Book" panose="020B0503020102020204" pitchFamily="34" charset="0"/>
              </a:defRPr>
            </a:lvl4pPr>
            <a:lvl5pPr>
              <a:defRPr>
                <a:solidFill>
                  <a:srgbClr val="383333"/>
                </a:solidFill>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914400" y="4406902"/>
            <a:ext cx="10363200" cy="1362075"/>
          </a:xfrm>
        </p:spPr>
        <p:txBody>
          <a:bodyPr anchor="t"/>
          <a:lstStyle>
            <a:lvl1pPr algn="l">
              <a:defRPr sz="4000" b="1" cap="all">
                <a:solidFill>
                  <a:srgbClr val="E8303B"/>
                </a:solidFill>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914400" y="2906713"/>
            <a:ext cx="10363200" cy="1500187"/>
          </a:xfrm>
        </p:spPr>
        <p:txBody>
          <a:bodyPr anchor="b"/>
          <a:lstStyle>
            <a:lvl1pPr marL="0" indent="0">
              <a:buNone/>
              <a:defRPr sz="2000">
                <a:solidFill>
                  <a:srgbClr val="383333"/>
                </a:solidFill>
                <a:latin typeface="Franklin Gothic Book" panose="020B05030201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563864" y="274639"/>
            <a:ext cx="11064273"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sz="half" idx="1"/>
          </p:nvPr>
        </p:nvSpPr>
        <p:spPr>
          <a:xfrm>
            <a:off x="563863" y="1600202"/>
            <a:ext cx="5115611" cy="4525963"/>
          </a:xfrm>
        </p:spPr>
        <p:txBody>
          <a:bodyPr/>
          <a:lstStyle>
            <a:lvl1pPr>
              <a:defRPr sz="2800">
                <a:latin typeface="Franklin Gothic Book" panose="020B0503020102020204" pitchFamily="34" charset="0"/>
              </a:defRPr>
            </a:lvl1pPr>
            <a:lvl2pPr>
              <a:defRPr sz="2400">
                <a:latin typeface="Franklin Gothic Book" panose="020B0503020102020204" pitchFamily="34" charset="0"/>
              </a:defRPr>
            </a:lvl2pPr>
            <a:lvl3pPr>
              <a:defRPr sz="2000">
                <a:latin typeface="Franklin Gothic Book" panose="020B0503020102020204" pitchFamily="34" charset="0"/>
              </a:defRPr>
            </a:lvl3pPr>
            <a:lvl4pPr>
              <a:defRPr sz="1800">
                <a:latin typeface="Franklin Gothic Book" panose="020B0503020102020204" pitchFamily="34" charset="0"/>
              </a:defRPr>
            </a:lvl4pPr>
            <a:lvl5pPr>
              <a:defRPr sz="1800">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43336" y="1600202"/>
            <a:ext cx="5384800" cy="4525963"/>
          </a:xfrm>
        </p:spPr>
        <p:txBody>
          <a:bodyPr/>
          <a:lstStyle>
            <a:lvl1pPr>
              <a:defRPr sz="2800">
                <a:solidFill>
                  <a:srgbClr val="383333"/>
                </a:solidFill>
                <a:latin typeface="Franklin Gothic Book" panose="020B0503020102020204" pitchFamily="34" charset="0"/>
              </a:defRPr>
            </a:lvl1pPr>
            <a:lvl2pPr>
              <a:defRPr sz="2400">
                <a:solidFill>
                  <a:srgbClr val="383333"/>
                </a:solidFill>
                <a:latin typeface="Franklin Gothic Book" panose="020B0503020102020204" pitchFamily="34" charset="0"/>
              </a:defRPr>
            </a:lvl2pPr>
            <a:lvl3pPr>
              <a:defRPr sz="2000">
                <a:solidFill>
                  <a:srgbClr val="383333"/>
                </a:solidFill>
                <a:latin typeface="Franklin Gothic Book" panose="020B0503020102020204" pitchFamily="34" charset="0"/>
              </a:defRPr>
            </a:lvl3pPr>
            <a:lvl4pPr>
              <a:defRPr sz="1800">
                <a:solidFill>
                  <a:srgbClr val="383333"/>
                </a:solidFill>
                <a:latin typeface="Franklin Gothic Book" panose="020B0503020102020204" pitchFamily="34" charset="0"/>
              </a:defRPr>
            </a:lvl4pPr>
            <a:lvl5pPr>
              <a:defRPr sz="1800">
                <a:solidFill>
                  <a:srgbClr val="383333"/>
                </a:solidFill>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757655" y="1535114"/>
            <a:ext cx="511772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757655" y="2174875"/>
            <a:ext cx="511772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05251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05251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97297" y="273050"/>
            <a:ext cx="3729368" cy="1162051"/>
          </a:xfrm>
        </p:spPr>
        <p:txBody>
          <a:bodyPr anchor="b"/>
          <a:lstStyle>
            <a:lvl1pPr algn="l">
              <a:defRPr sz="2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4672671" y="273053"/>
            <a:ext cx="6815667" cy="5853113"/>
          </a:xfrm>
        </p:spPr>
        <p:txBody>
          <a:bodyPr/>
          <a:lstStyle>
            <a:lvl1pPr>
              <a:defRPr sz="3200">
                <a:solidFill>
                  <a:srgbClr val="383333"/>
                </a:solidFill>
                <a:latin typeface="Franklin Gothic Book" panose="020B0503020102020204" pitchFamily="34" charset="0"/>
              </a:defRPr>
            </a:lvl1pPr>
            <a:lvl2pPr>
              <a:defRPr sz="2800">
                <a:solidFill>
                  <a:srgbClr val="383333"/>
                </a:solidFill>
                <a:latin typeface="Franklin Gothic Book" panose="020B0503020102020204" pitchFamily="34" charset="0"/>
              </a:defRPr>
            </a:lvl2pPr>
            <a:lvl3pPr>
              <a:defRPr sz="2400">
                <a:solidFill>
                  <a:srgbClr val="383333"/>
                </a:solidFill>
                <a:latin typeface="Franklin Gothic Book" panose="020B0503020102020204" pitchFamily="34" charset="0"/>
              </a:defRPr>
            </a:lvl3pPr>
            <a:lvl4pPr>
              <a:defRPr sz="2000">
                <a:solidFill>
                  <a:srgbClr val="383333"/>
                </a:solidFill>
                <a:latin typeface="Franklin Gothic Book" panose="020B0503020102020204" pitchFamily="34" charset="0"/>
              </a:defRPr>
            </a:lvl4pPr>
            <a:lvl5pPr>
              <a:defRPr sz="2000">
                <a:solidFill>
                  <a:srgbClr val="383333"/>
                </a:solidFill>
                <a:latin typeface="Franklin Gothic Book" panose="020B05030201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97297" y="1435103"/>
            <a:ext cx="3729368" cy="4691063"/>
          </a:xfrm>
        </p:spPr>
        <p:txBody>
          <a:bodyPr/>
          <a:lstStyle>
            <a:lvl1pPr marL="0" indent="0">
              <a:buNone/>
              <a:defRPr sz="1400">
                <a:solidFill>
                  <a:srgbClr val="383333"/>
                </a:solidFill>
                <a:latin typeface="Franklin Gothic Book" panose="020B05030201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2438400" y="4800601"/>
            <a:ext cx="7315200" cy="566739"/>
          </a:xfrm>
        </p:spPr>
        <p:txBody>
          <a:bodyPr anchor="b"/>
          <a:lstStyle>
            <a:lvl1pPr algn="l">
              <a:defRPr sz="2000" b="1">
                <a:solidFill>
                  <a:srgbClr val="E8303B"/>
                </a:solidFill>
                <a:latin typeface="Franklin Gothic Book" panose="020B0503020102020204" pitchFamily="34" charset="0"/>
              </a:defRPr>
            </a:lvl1pPr>
          </a:lstStyle>
          <a:p>
            <a:r>
              <a:rPr lang="en-US" dirty="0"/>
              <a:t>CLICK TO EDIT MASTER TITLE STYLE</a:t>
            </a:r>
          </a:p>
        </p:txBody>
      </p:sp>
      <p:sp>
        <p:nvSpPr>
          <p:cNvPr id="3" name="Picture Placeholder 2"/>
          <p:cNvSpPr>
            <a:spLocks noGrp="1"/>
          </p:cNvSpPr>
          <p:nvPr>
            <p:ph type="pic" idx="1"/>
          </p:nvPr>
        </p:nvSpPr>
        <p:spPr>
          <a:xfrm>
            <a:off x="2438400" y="612775"/>
            <a:ext cx="7315200" cy="4114800"/>
          </a:xfrm>
        </p:spPr>
        <p:txBody>
          <a:bodyPr/>
          <a:lstStyle>
            <a:lvl1pPr marL="0" indent="0">
              <a:buNone/>
              <a:defRPr sz="3200">
                <a:latin typeface="Franklin Gothic Book" panose="020B05030201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438400" y="5367339"/>
            <a:ext cx="7315200" cy="804863"/>
          </a:xfrm>
        </p:spPr>
        <p:txBody>
          <a:bodyPr/>
          <a:lstStyle>
            <a:lvl1pPr marL="0" indent="0">
              <a:buNone/>
              <a:defRPr sz="1400">
                <a:solidFill>
                  <a:srgbClr val="383333"/>
                </a:solidFill>
                <a:latin typeface="Franklin Gothic Book" panose="020B05030201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206DA-4705-844F-8F0B-F43945BCDB1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60" r:id="rId11"/>
  </p:sldLayoutIdLst>
  <p:txStyles>
    <p:titleStyle>
      <a:lvl1pPr algn="ctr" defTabSz="457200" rtl="0" eaLnBrk="1" latinLnBrk="0" hangingPunct="1">
        <a:spcBef>
          <a:spcPct val="0"/>
        </a:spcBef>
        <a:buNone/>
        <a:defRPr sz="4000" b="1" kern="1200">
          <a:solidFill>
            <a:srgbClr val="E8303B"/>
          </a:solidFill>
          <a:latin typeface="Franklin Gothic Book" panose="020B0503020102020204" pitchFamily="34" charset="0"/>
          <a:ea typeface="+mj-ea"/>
          <a:cs typeface="Arial" pitchFamily="34" charset="0"/>
        </a:defRPr>
      </a:lvl1pPr>
    </p:titleStyle>
    <p:bodyStyle>
      <a:lvl1pPr marL="342900" indent="-342900" algn="l" defTabSz="457200" rtl="0" eaLnBrk="1" latinLnBrk="0" hangingPunct="1">
        <a:spcBef>
          <a:spcPct val="20000"/>
        </a:spcBef>
        <a:buFont typeface="Arial"/>
        <a:buChar char="•"/>
        <a:defRPr sz="3200" kern="1200">
          <a:solidFill>
            <a:srgbClr val="383333"/>
          </a:solidFill>
          <a:latin typeface="Franklin Gothic Book" panose="020B0503020102020204"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rgbClr val="383333"/>
          </a:solidFill>
          <a:latin typeface="Franklin Gothic Book" panose="020B0503020102020204"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rgbClr val="383333"/>
          </a:solidFill>
          <a:latin typeface="Franklin Gothic Book" panose="020B0503020102020204"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11.xml"/><Relationship Id="rId6" Type="http://schemas.openxmlformats.org/officeDocument/2006/relationships/image" Target="../media/image11.png"/><Relationship Id="rId5" Type="http://schemas.openxmlformats.org/officeDocument/2006/relationships/image" Target="../media/image10.jp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3FEE55-8132-4D46-969D-FE1F03853858}"/>
              </a:ext>
            </a:extLst>
          </p:cNvPr>
          <p:cNvSpPr>
            <a:spLocks noGrp="1"/>
          </p:cNvSpPr>
          <p:nvPr>
            <p:ph idx="1"/>
          </p:nvPr>
        </p:nvSpPr>
        <p:spPr>
          <a:xfrm>
            <a:off x="609600" y="700088"/>
            <a:ext cx="10972800" cy="5426077"/>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r">
              <a:buNone/>
            </a:pPr>
            <a:endParaRPr lang="en-US" dirty="0"/>
          </a:p>
        </p:txBody>
      </p:sp>
      <p:sp>
        <p:nvSpPr>
          <p:cNvPr id="5" name="Rectangle 4">
            <a:extLst>
              <a:ext uri="{FF2B5EF4-FFF2-40B4-BE49-F238E27FC236}">
                <a16:creationId xmlns:a16="http://schemas.microsoft.com/office/drawing/2014/main" id="{D4A714B6-4E7A-F34C-8B89-A2CC7F077F3C}"/>
              </a:ext>
            </a:extLst>
          </p:cNvPr>
          <p:cNvSpPr/>
          <p:nvPr/>
        </p:nvSpPr>
        <p:spPr>
          <a:xfrm>
            <a:off x="1600199" y="1314451"/>
            <a:ext cx="8215313" cy="3785652"/>
          </a:xfrm>
          <a:prstGeom prst="rect">
            <a:avLst/>
          </a:prstGeom>
        </p:spPr>
        <p:txBody>
          <a:bodyPr wrap="square">
            <a:spAutoFit/>
          </a:bodyPr>
          <a:lstStyle/>
          <a:p>
            <a:r>
              <a:rPr lang="en-ZA" sz="3600" dirty="0">
                <a:solidFill>
                  <a:srgbClr val="211E1E"/>
                </a:solidFill>
                <a:latin typeface="Franklin Gothic Medium" panose="020B0603020102020204" pitchFamily="34" charset="0"/>
              </a:rPr>
              <a:t>To understand some of the complexities, complications, and confusions within the life of just one member of a community is to gain insights into the collective’. </a:t>
            </a:r>
          </a:p>
          <a:p>
            <a:endParaRPr lang="en-ZA" sz="3600" dirty="0">
              <a:solidFill>
                <a:srgbClr val="211E1E"/>
              </a:solidFill>
              <a:latin typeface="Franklin Gothic Medium" panose="020B0603020102020204" pitchFamily="34" charset="0"/>
            </a:endParaRPr>
          </a:p>
          <a:p>
            <a:r>
              <a:rPr lang="en-ZA" dirty="0"/>
              <a:t>								</a:t>
            </a:r>
            <a:r>
              <a:rPr lang="en-ZA" sz="2400" i="1" dirty="0">
                <a:latin typeface="Franklin Gothic Medium" panose="020B0603020102020204" pitchFamily="34" charset="0"/>
              </a:rPr>
              <a:t>Coles and Knowles (2001: 11) </a:t>
            </a:r>
            <a:endParaRPr lang="en-ZA" sz="3600" i="1" dirty="0">
              <a:latin typeface="Franklin Gothic Medium" panose="020B0603020102020204" pitchFamily="34" charset="0"/>
            </a:endParaRPr>
          </a:p>
          <a:p>
            <a:pPr algn="r"/>
            <a:endParaRPr lang="en-ZA" sz="3600" dirty="0">
              <a:latin typeface="Franklin Gothic Medium" panose="020B0603020102020204" pitchFamily="34" charset="0"/>
            </a:endParaRPr>
          </a:p>
        </p:txBody>
      </p:sp>
    </p:spTree>
    <p:extLst>
      <p:ext uri="{BB962C8B-B14F-4D97-AF65-F5344CB8AC3E}">
        <p14:creationId xmlns:p14="http://schemas.microsoft.com/office/powerpoint/2010/main" val="2433732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A218A-3EC2-6A4C-847D-B8079A20B838}"/>
              </a:ext>
            </a:extLst>
          </p:cNvPr>
          <p:cNvSpPr>
            <a:spLocks noGrp="1"/>
          </p:cNvSpPr>
          <p:nvPr>
            <p:ph type="title"/>
          </p:nvPr>
        </p:nvSpPr>
        <p:spPr/>
        <p:txBody>
          <a:bodyPr>
            <a:normAutofit/>
          </a:bodyPr>
          <a:lstStyle/>
          <a:p>
            <a:r>
              <a:rPr lang="en-US" dirty="0"/>
              <a:t>HIV research in the radar of communities’ lives?</a:t>
            </a:r>
          </a:p>
        </p:txBody>
      </p:sp>
      <p:sp>
        <p:nvSpPr>
          <p:cNvPr id="3" name="Content Placeholder 2">
            <a:extLst>
              <a:ext uri="{FF2B5EF4-FFF2-40B4-BE49-F238E27FC236}">
                <a16:creationId xmlns:a16="http://schemas.microsoft.com/office/drawing/2014/main" id="{CC69C09B-BFCB-E34C-9727-B933026D13E8}"/>
              </a:ext>
            </a:extLst>
          </p:cNvPr>
          <p:cNvSpPr>
            <a:spLocks noGrp="1"/>
          </p:cNvSpPr>
          <p:nvPr>
            <p:ph idx="1"/>
          </p:nvPr>
        </p:nvSpPr>
        <p:spPr/>
        <p:txBody>
          <a:bodyPr>
            <a:normAutofit fontScale="85000" lnSpcReduction="10000"/>
          </a:bodyPr>
          <a:lstStyle/>
          <a:p>
            <a:pPr>
              <a:lnSpc>
                <a:spcPct val="120000"/>
              </a:lnSpc>
            </a:pPr>
            <a:r>
              <a:rPr lang="en-US" dirty="0"/>
              <a:t>There is a lot known about HIV and what ought to be done</a:t>
            </a:r>
          </a:p>
          <a:p>
            <a:pPr lvl="1">
              <a:lnSpc>
                <a:spcPct val="120000"/>
              </a:lnSpc>
            </a:pPr>
            <a:r>
              <a:rPr lang="en-US" dirty="0"/>
              <a:t>At individual and community levels </a:t>
            </a:r>
          </a:p>
          <a:p>
            <a:pPr>
              <a:lnSpc>
                <a:spcPct val="120000"/>
              </a:lnSpc>
            </a:pPr>
            <a:r>
              <a:rPr lang="en-US" dirty="0"/>
              <a:t>Knowledge doesn’t automatically translate to understanding or perception </a:t>
            </a:r>
          </a:p>
          <a:p>
            <a:pPr lvl="1">
              <a:lnSpc>
                <a:spcPct val="120000"/>
              </a:lnSpc>
            </a:pPr>
            <a:r>
              <a:rPr lang="en-US" dirty="0"/>
              <a:t>Risk perception </a:t>
            </a:r>
          </a:p>
          <a:p>
            <a:pPr lvl="1">
              <a:lnSpc>
                <a:spcPct val="120000"/>
              </a:lnSpc>
            </a:pPr>
            <a:r>
              <a:rPr lang="en-US" dirty="0"/>
              <a:t>Until HIV becomes reality </a:t>
            </a:r>
          </a:p>
          <a:p>
            <a:pPr>
              <a:lnSpc>
                <a:spcPct val="120000"/>
              </a:lnSpc>
            </a:pPr>
            <a:r>
              <a:rPr lang="en-US" dirty="0"/>
              <a:t>HIV prevention (research) is not a daily ’to do list’ </a:t>
            </a:r>
          </a:p>
          <a:p>
            <a:pPr>
              <a:lnSpc>
                <a:spcPct val="120000"/>
              </a:lnSpc>
            </a:pPr>
            <a:r>
              <a:rPr lang="en-US" dirty="0"/>
              <a:t>Sustained engagement works with communities as a reminder on efforts of a collective </a:t>
            </a:r>
          </a:p>
        </p:txBody>
      </p:sp>
    </p:spTree>
    <p:extLst>
      <p:ext uri="{BB962C8B-B14F-4D97-AF65-F5344CB8AC3E}">
        <p14:creationId xmlns:p14="http://schemas.microsoft.com/office/powerpoint/2010/main" val="2671344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B0D2AF-A123-9342-8B7F-584395C6C9CA}"/>
              </a:ext>
            </a:extLst>
          </p:cNvPr>
          <p:cNvSpPr>
            <a:spLocks noGrp="1"/>
          </p:cNvSpPr>
          <p:nvPr>
            <p:ph idx="1"/>
          </p:nvPr>
        </p:nvSpPr>
        <p:spPr>
          <a:xfrm>
            <a:off x="609600" y="500064"/>
            <a:ext cx="10972800" cy="5626102"/>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i="1" dirty="0"/>
              <a:t>“I don’t wake up everyday thinking how am I going to doge HIV and being violated as a young woman”</a:t>
            </a:r>
          </a:p>
          <a:p>
            <a:pPr marL="0" indent="0" algn="r">
              <a:buNone/>
            </a:pPr>
            <a:endParaRPr lang="en-US" i="1" dirty="0"/>
          </a:p>
          <a:p>
            <a:pPr marL="0" indent="0" algn="r">
              <a:buNone/>
            </a:pPr>
            <a:r>
              <a:rPr lang="en-US" sz="2400" i="1" dirty="0"/>
              <a:t>Ntokozo </a:t>
            </a:r>
            <a:r>
              <a:rPr lang="en-US" sz="2400" i="1" dirty="0" err="1"/>
              <a:t>Zakwe</a:t>
            </a:r>
            <a:r>
              <a:rPr lang="en-US" sz="2400" i="1" dirty="0"/>
              <a:t> – 2019 AVAC Fellow   </a:t>
            </a:r>
          </a:p>
        </p:txBody>
      </p:sp>
    </p:spTree>
    <p:extLst>
      <p:ext uri="{BB962C8B-B14F-4D97-AF65-F5344CB8AC3E}">
        <p14:creationId xmlns:p14="http://schemas.microsoft.com/office/powerpoint/2010/main" val="3001667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F09C1-94CA-804F-9445-0861F041CDD8}"/>
              </a:ext>
            </a:extLst>
          </p:cNvPr>
          <p:cNvSpPr>
            <a:spLocks noGrp="1"/>
          </p:cNvSpPr>
          <p:nvPr>
            <p:ph type="title"/>
          </p:nvPr>
        </p:nvSpPr>
        <p:spPr/>
        <p:txBody>
          <a:bodyPr>
            <a:normAutofit/>
          </a:bodyPr>
          <a:lstStyle/>
          <a:p>
            <a:r>
              <a:rPr lang="en-US" dirty="0"/>
              <a:t>Hearing and understanding communities better</a:t>
            </a:r>
          </a:p>
        </p:txBody>
      </p:sp>
      <p:sp>
        <p:nvSpPr>
          <p:cNvPr id="3" name="Content Placeholder 2">
            <a:extLst>
              <a:ext uri="{FF2B5EF4-FFF2-40B4-BE49-F238E27FC236}">
                <a16:creationId xmlns:a16="http://schemas.microsoft.com/office/drawing/2014/main" id="{D83482CC-1D32-194A-8C64-6283F5ECAA88}"/>
              </a:ext>
            </a:extLst>
          </p:cNvPr>
          <p:cNvSpPr>
            <a:spLocks noGrp="1"/>
          </p:cNvSpPr>
          <p:nvPr>
            <p:ph idx="1"/>
          </p:nvPr>
        </p:nvSpPr>
        <p:spPr/>
        <p:txBody>
          <a:bodyPr>
            <a:normAutofit/>
          </a:bodyPr>
          <a:lstStyle/>
          <a:p>
            <a:r>
              <a:rPr lang="en-US" dirty="0"/>
              <a:t>Investment in developing the body of knowledge in CE</a:t>
            </a:r>
          </a:p>
          <a:p>
            <a:r>
              <a:rPr lang="en-US" dirty="0"/>
              <a:t>Implement Community-Based Participatory Research approaches </a:t>
            </a:r>
          </a:p>
          <a:p>
            <a:r>
              <a:rPr lang="en-US" dirty="0"/>
              <a:t>View communities as less of subjects to be studied</a:t>
            </a:r>
          </a:p>
          <a:p>
            <a:r>
              <a:rPr lang="en-US" dirty="0"/>
              <a:t>Recognize and build on the social and physical capital communities have </a:t>
            </a:r>
          </a:p>
          <a:p>
            <a:r>
              <a:rPr lang="en-US" dirty="0"/>
              <a:t>Allow self mobilization and organizing for change </a:t>
            </a:r>
          </a:p>
          <a:p>
            <a:r>
              <a:rPr lang="en-US" dirty="0"/>
              <a:t>Be conscious on how we representing the other </a:t>
            </a:r>
          </a:p>
        </p:txBody>
      </p:sp>
    </p:spTree>
    <p:extLst>
      <p:ext uri="{BB962C8B-B14F-4D97-AF65-F5344CB8AC3E}">
        <p14:creationId xmlns:p14="http://schemas.microsoft.com/office/powerpoint/2010/main" val="4199380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72B09-6032-E84A-8078-99E04D68FD92}"/>
              </a:ext>
            </a:extLst>
          </p:cNvPr>
          <p:cNvSpPr>
            <a:spLocks noGrp="1"/>
          </p:cNvSpPr>
          <p:nvPr>
            <p:ph type="title"/>
          </p:nvPr>
        </p:nvSpPr>
        <p:spPr/>
        <p:txBody>
          <a:bodyPr>
            <a:normAutofit/>
          </a:bodyPr>
          <a:lstStyle/>
          <a:p>
            <a:r>
              <a:rPr lang="en-US" dirty="0"/>
              <a:t>Sustaining &amp; Evaluating engagement in research </a:t>
            </a:r>
          </a:p>
        </p:txBody>
      </p:sp>
      <p:sp>
        <p:nvSpPr>
          <p:cNvPr id="3" name="Content Placeholder 2">
            <a:extLst>
              <a:ext uri="{FF2B5EF4-FFF2-40B4-BE49-F238E27FC236}">
                <a16:creationId xmlns:a16="http://schemas.microsoft.com/office/drawing/2014/main" id="{884512CA-1F22-B841-9F66-E793478C59C8}"/>
              </a:ext>
            </a:extLst>
          </p:cNvPr>
          <p:cNvSpPr>
            <a:spLocks noGrp="1"/>
          </p:cNvSpPr>
          <p:nvPr>
            <p:ph idx="1"/>
          </p:nvPr>
        </p:nvSpPr>
        <p:spPr>
          <a:xfrm>
            <a:off x="419401" y="1330019"/>
            <a:ext cx="3919538" cy="4525963"/>
          </a:xfrm>
        </p:spPr>
        <p:txBody>
          <a:bodyPr>
            <a:normAutofit fontScale="92500" lnSpcReduction="10000"/>
          </a:bodyPr>
          <a:lstStyle/>
          <a:p>
            <a:pPr marL="0" indent="0">
              <a:buNone/>
            </a:pPr>
            <a:r>
              <a:rPr lang="en-ZA" sz="2800" dirty="0">
                <a:latin typeface="Franklin Gothic Medium" panose="020B0603020102020204" pitchFamily="34" charset="0"/>
              </a:rPr>
              <a:t>Community engagement relies heavily on partnership and mutual reciprocity between different stakeholders such as communities, universities, non-government organizations, field experts and funding organizations.</a:t>
            </a:r>
          </a:p>
          <a:p>
            <a:pPr marL="0" indent="0" algn="r">
              <a:buNone/>
            </a:pPr>
            <a:r>
              <a:rPr lang="en-ZA" sz="2200" b="1" i="1" dirty="0">
                <a:latin typeface="Franklin Gothic Medium" panose="020B0603020102020204" pitchFamily="34" charset="0"/>
              </a:rPr>
              <a:t>Nur Naha Abu </a:t>
            </a:r>
            <a:r>
              <a:rPr lang="en-ZA" sz="2200" b="1" i="1" dirty="0" err="1">
                <a:latin typeface="Franklin Gothic Medium" panose="020B0603020102020204" pitchFamily="34" charset="0"/>
              </a:rPr>
              <a:t>Mansor</a:t>
            </a:r>
            <a:r>
              <a:rPr lang="en-ZA" sz="2200" b="1" i="1" dirty="0">
                <a:latin typeface="Franklin Gothic Medium" panose="020B0603020102020204" pitchFamily="34" charset="0"/>
              </a:rPr>
              <a:t>, 2014 </a:t>
            </a:r>
            <a:endParaRPr lang="en-ZA" sz="1900" b="1" i="1" dirty="0">
              <a:latin typeface="Franklin Gothic Medium" panose="020B0603020102020204" pitchFamily="34" charset="0"/>
            </a:endParaRPr>
          </a:p>
          <a:p>
            <a:pPr marL="0" indent="0">
              <a:buNone/>
            </a:pPr>
            <a:endParaRPr lang="en-US" sz="2800" dirty="0"/>
          </a:p>
        </p:txBody>
      </p:sp>
      <p:pic>
        <p:nvPicPr>
          <p:cNvPr id="5" name="Picture 4">
            <a:extLst>
              <a:ext uri="{FF2B5EF4-FFF2-40B4-BE49-F238E27FC236}">
                <a16:creationId xmlns:a16="http://schemas.microsoft.com/office/drawing/2014/main" id="{2BE3966B-21BC-4F4D-B282-A7A797AC466F}"/>
              </a:ext>
            </a:extLst>
          </p:cNvPr>
          <p:cNvPicPr>
            <a:picLocks noChangeAspect="1"/>
          </p:cNvPicPr>
          <p:nvPr/>
        </p:nvPicPr>
        <p:blipFill>
          <a:blip r:embed="rId2"/>
          <a:stretch>
            <a:fillRect/>
          </a:stretch>
        </p:blipFill>
        <p:spPr>
          <a:xfrm>
            <a:off x="4436420" y="1808652"/>
            <a:ext cx="3636018" cy="3568699"/>
          </a:xfrm>
          <a:prstGeom prst="rect">
            <a:avLst/>
          </a:prstGeom>
        </p:spPr>
      </p:pic>
      <p:sp>
        <p:nvSpPr>
          <p:cNvPr id="6" name="Rectangle 5">
            <a:extLst>
              <a:ext uri="{FF2B5EF4-FFF2-40B4-BE49-F238E27FC236}">
                <a16:creationId xmlns:a16="http://schemas.microsoft.com/office/drawing/2014/main" id="{0D42BEB2-ECAD-264F-8A2D-044903006EE5}"/>
              </a:ext>
            </a:extLst>
          </p:cNvPr>
          <p:cNvSpPr/>
          <p:nvPr/>
        </p:nvSpPr>
        <p:spPr>
          <a:xfrm>
            <a:off x="8091189" y="1261758"/>
            <a:ext cx="3919538" cy="4893647"/>
          </a:xfrm>
          <a:prstGeom prst="rect">
            <a:avLst/>
          </a:prstGeom>
        </p:spPr>
        <p:txBody>
          <a:bodyPr wrap="square">
            <a:spAutoFit/>
          </a:bodyPr>
          <a:lstStyle/>
          <a:p>
            <a:r>
              <a:rPr lang="en-ZA" sz="2400" dirty="0">
                <a:latin typeface="Franklin Gothic Medium" panose="020B0603020102020204" pitchFamily="34" charset="0"/>
              </a:rPr>
              <a:t>There is a critical need to enhance work in evaluating community engagement—to ensure that the work on the ground reflects the intentions expressed in the guide- lines, and also to investigate the contribution of specific community engagement practices for making research responsive to community needs and concerns. </a:t>
            </a:r>
          </a:p>
        </p:txBody>
      </p:sp>
    </p:spTree>
    <p:extLst>
      <p:ext uri="{BB962C8B-B14F-4D97-AF65-F5344CB8AC3E}">
        <p14:creationId xmlns:p14="http://schemas.microsoft.com/office/powerpoint/2010/main" val="2801310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436F9-79D8-1747-8D05-EB913B5378EB}"/>
              </a:ext>
            </a:extLst>
          </p:cNvPr>
          <p:cNvSpPr>
            <a:spLocks noGrp="1"/>
          </p:cNvSpPr>
          <p:nvPr>
            <p:ph type="title"/>
          </p:nvPr>
        </p:nvSpPr>
        <p:spPr/>
        <p:txBody>
          <a:bodyPr>
            <a:normAutofit/>
          </a:bodyPr>
          <a:lstStyle/>
          <a:p>
            <a:r>
              <a:rPr lang="en-US" dirty="0"/>
              <a:t>What’s my point?</a:t>
            </a:r>
          </a:p>
        </p:txBody>
      </p:sp>
      <p:sp>
        <p:nvSpPr>
          <p:cNvPr id="3" name="Content Placeholder 2">
            <a:extLst>
              <a:ext uri="{FF2B5EF4-FFF2-40B4-BE49-F238E27FC236}">
                <a16:creationId xmlns:a16="http://schemas.microsoft.com/office/drawing/2014/main" id="{5C81A507-7796-424F-9C89-4A525E207105}"/>
              </a:ext>
            </a:extLst>
          </p:cNvPr>
          <p:cNvSpPr>
            <a:spLocks noGrp="1"/>
          </p:cNvSpPr>
          <p:nvPr>
            <p:ph idx="1"/>
          </p:nvPr>
        </p:nvSpPr>
        <p:spPr/>
        <p:txBody>
          <a:bodyPr>
            <a:normAutofit/>
          </a:bodyPr>
          <a:lstStyle/>
          <a:p>
            <a:pPr marL="0" indent="0">
              <a:buNone/>
            </a:pPr>
            <a:r>
              <a:rPr lang="en-ZA" sz="2800" dirty="0"/>
              <a:t>The five characteristics of engagement are:</a:t>
            </a:r>
          </a:p>
          <a:p>
            <a:pPr>
              <a:buFontTx/>
              <a:buChar char="-"/>
            </a:pPr>
            <a:r>
              <a:rPr lang="en-ZA" sz="2800" dirty="0"/>
              <a:t>community involvement in assessment; </a:t>
            </a:r>
          </a:p>
          <a:p>
            <a:pPr>
              <a:buFontTx/>
              <a:buChar char="-"/>
            </a:pPr>
            <a:r>
              <a:rPr lang="en-ZA" sz="2800" dirty="0"/>
              <a:t>access to information; </a:t>
            </a:r>
          </a:p>
          <a:p>
            <a:pPr>
              <a:buFontTx/>
              <a:buChar char="-"/>
            </a:pPr>
            <a:r>
              <a:rPr lang="en-ZA" sz="2800" dirty="0"/>
              <a:t>inclusion in decision making; </a:t>
            </a:r>
          </a:p>
          <a:p>
            <a:pPr>
              <a:buFontTx/>
              <a:buChar char="-"/>
            </a:pPr>
            <a:r>
              <a:rPr lang="en-ZA" sz="2800" dirty="0"/>
              <a:t>local capacity to advocate to institutions and governing structures; and</a:t>
            </a:r>
          </a:p>
          <a:p>
            <a:pPr>
              <a:buFontTx/>
              <a:buChar char="-"/>
            </a:pPr>
            <a:r>
              <a:rPr lang="en-ZA" sz="2800" dirty="0"/>
              <a:t>accountability of institutions to the public.</a:t>
            </a:r>
          </a:p>
          <a:p>
            <a:pPr>
              <a:buFontTx/>
              <a:buChar char="-"/>
            </a:pPr>
            <a:r>
              <a:rPr lang="en-ZA" sz="2800" dirty="0"/>
              <a:t>Funding and resourcing all round community engagement in research </a:t>
            </a:r>
          </a:p>
          <a:p>
            <a:pPr marL="0" indent="0">
              <a:buNone/>
            </a:pPr>
            <a:endParaRPr lang="en-ZA" sz="2400" dirty="0"/>
          </a:p>
          <a:p>
            <a:pPr marL="0" indent="0">
              <a:buNone/>
            </a:pPr>
            <a:endParaRPr lang="en-US" sz="2400" dirty="0"/>
          </a:p>
        </p:txBody>
      </p:sp>
    </p:spTree>
    <p:extLst>
      <p:ext uri="{BB962C8B-B14F-4D97-AF65-F5344CB8AC3E}">
        <p14:creationId xmlns:p14="http://schemas.microsoft.com/office/powerpoint/2010/main" val="2387661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7428B-3F6A-A047-B0B3-F6E863D0F004}"/>
              </a:ext>
            </a:extLst>
          </p:cNvPr>
          <p:cNvSpPr>
            <a:spLocks noGrp="1"/>
          </p:cNvSpPr>
          <p:nvPr>
            <p:ph type="title"/>
          </p:nvPr>
        </p:nvSpPr>
        <p:spPr/>
        <p:txBody>
          <a:bodyPr/>
          <a:lstStyle/>
          <a:p>
            <a:r>
              <a:rPr lang="en-US" dirty="0"/>
              <a:t>Thank you!</a:t>
            </a:r>
          </a:p>
        </p:txBody>
      </p:sp>
      <p:pic>
        <p:nvPicPr>
          <p:cNvPr id="4" name="Content Placeholder 3" descr="AfNHi  Logo">
            <a:extLst>
              <a:ext uri="{FF2B5EF4-FFF2-40B4-BE49-F238E27FC236}">
                <a16:creationId xmlns:a16="http://schemas.microsoft.com/office/drawing/2014/main" id="{62E7832F-CA7F-514D-AE99-D8076B718DB3}"/>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606086" y="2097018"/>
            <a:ext cx="2523627" cy="1397000"/>
          </a:xfrm>
          <a:prstGeom prst="rect">
            <a:avLst/>
          </a:prstGeom>
          <a:noFill/>
          <a:ln>
            <a:noFill/>
          </a:ln>
        </p:spPr>
      </p:pic>
      <p:pic>
        <p:nvPicPr>
          <p:cNvPr id="5" name="Picture 4">
            <a:extLst>
              <a:ext uri="{FF2B5EF4-FFF2-40B4-BE49-F238E27FC236}">
                <a16:creationId xmlns:a16="http://schemas.microsoft.com/office/drawing/2014/main" id="{40746155-AF33-7E4D-B105-D10B9829ED11}"/>
              </a:ext>
            </a:extLst>
          </p:cNvPr>
          <p:cNvPicPr>
            <a:picLocks noChangeAspect="1"/>
          </p:cNvPicPr>
          <p:nvPr/>
        </p:nvPicPr>
        <p:blipFill>
          <a:blip r:embed="rId3"/>
          <a:stretch>
            <a:fillRect/>
          </a:stretch>
        </p:blipFill>
        <p:spPr>
          <a:xfrm>
            <a:off x="4562030" y="2136704"/>
            <a:ext cx="1782615" cy="811100"/>
          </a:xfrm>
          <a:prstGeom prst="rect">
            <a:avLst/>
          </a:prstGeom>
        </p:spPr>
      </p:pic>
      <p:pic>
        <p:nvPicPr>
          <p:cNvPr id="6" name="Picture 7">
            <a:extLst>
              <a:ext uri="{FF2B5EF4-FFF2-40B4-BE49-F238E27FC236}">
                <a16:creationId xmlns:a16="http://schemas.microsoft.com/office/drawing/2014/main" id="{8AB50BD8-6689-6540-827C-50B90F16ADCB}"/>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671" y="1714500"/>
            <a:ext cx="1782616" cy="15110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pic>
        <p:nvPicPr>
          <p:cNvPr id="7" name="Picture 8">
            <a:extLst>
              <a:ext uri="{FF2B5EF4-FFF2-40B4-BE49-F238E27FC236}">
                <a16:creationId xmlns:a16="http://schemas.microsoft.com/office/drawing/2014/main" id="{4AB1F4C3-95C3-B44E-9232-7E9CC00D4D68}"/>
              </a:ext>
            </a:extLst>
          </p:cNvPr>
          <p:cNvPicPr>
            <a:picLocks noChangeAspect="1"/>
          </p:cNvPicPr>
          <p:nvPr/>
        </p:nvPicPr>
        <p:blipFill>
          <a:blip r:embed="rId5"/>
          <a:stretch/>
        </p:blipFill>
        <p:spPr bwMode="auto">
          <a:xfrm>
            <a:off x="2625529" y="2136704"/>
            <a:ext cx="1178716" cy="562120"/>
          </a:xfrm>
          <a:prstGeom prst="rect">
            <a:avLst/>
          </a:prstGeom>
        </p:spPr>
      </p:pic>
      <p:pic>
        <p:nvPicPr>
          <p:cNvPr id="9" name="Picture 8">
            <a:extLst>
              <a:ext uri="{FF2B5EF4-FFF2-40B4-BE49-F238E27FC236}">
                <a16:creationId xmlns:a16="http://schemas.microsoft.com/office/drawing/2014/main" id="{969134C6-537F-0944-9EC1-6C43A7FC6D61}"/>
              </a:ext>
            </a:extLst>
          </p:cNvPr>
          <p:cNvPicPr>
            <a:picLocks noChangeAspect="1"/>
          </p:cNvPicPr>
          <p:nvPr/>
        </p:nvPicPr>
        <p:blipFill>
          <a:blip r:embed="rId6"/>
          <a:stretch>
            <a:fillRect/>
          </a:stretch>
        </p:blipFill>
        <p:spPr>
          <a:xfrm>
            <a:off x="9452230" y="1983454"/>
            <a:ext cx="2133600" cy="1117600"/>
          </a:xfrm>
          <a:prstGeom prst="rect">
            <a:avLst/>
          </a:prstGeom>
        </p:spPr>
      </p:pic>
      <p:sp>
        <p:nvSpPr>
          <p:cNvPr id="10" name="TextBox 9">
            <a:extLst>
              <a:ext uri="{FF2B5EF4-FFF2-40B4-BE49-F238E27FC236}">
                <a16:creationId xmlns:a16="http://schemas.microsoft.com/office/drawing/2014/main" id="{721AC62C-93A9-B345-AE50-D5218271B117}"/>
              </a:ext>
            </a:extLst>
          </p:cNvPr>
          <p:cNvSpPr txBox="1"/>
          <p:nvPr/>
        </p:nvSpPr>
        <p:spPr>
          <a:xfrm>
            <a:off x="1228979" y="3822599"/>
            <a:ext cx="9444037" cy="1077218"/>
          </a:xfrm>
          <a:prstGeom prst="rect">
            <a:avLst/>
          </a:prstGeom>
          <a:noFill/>
        </p:spPr>
        <p:txBody>
          <a:bodyPr wrap="square" rtlCol="0">
            <a:spAutoFit/>
          </a:bodyPr>
          <a:lstStyle/>
          <a:p>
            <a:pPr algn="ctr"/>
            <a:r>
              <a:rPr lang="en-US" sz="3200" dirty="0"/>
              <a:t>African HIV Prevention Research Communities and Advocates in the Diaspora </a:t>
            </a:r>
          </a:p>
        </p:txBody>
      </p:sp>
    </p:spTree>
    <p:extLst>
      <p:ext uri="{BB962C8B-B14F-4D97-AF65-F5344CB8AC3E}">
        <p14:creationId xmlns:p14="http://schemas.microsoft.com/office/powerpoint/2010/main" val="3695222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ZA" dirty="0"/>
              <a:t>We’re engaged! </a:t>
            </a:r>
            <a:br>
              <a:rPr lang="en-ZA" dirty="0"/>
            </a:br>
            <a:r>
              <a:rPr lang="en-ZA" dirty="0"/>
              <a:t>Strategies for enhancing community-researcher relationships</a:t>
            </a:r>
            <a:endParaRPr lang="en-US" dirty="0"/>
          </a:p>
        </p:txBody>
      </p:sp>
      <p:sp>
        <p:nvSpPr>
          <p:cNvPr id="3" name="Subtitle 2"/>
          <p:cNvSpPr>
            <a:spLocks noGrp="1"/>
          </p:cNvSpPr>
          <p:nvPr>
            <p:ph type="subTitle" idx="1"/>
          </p:nvPr>
        </p:nvSpPr>
        <p:spPr>
          <a:xfrm>
            <a:off x="1828800" y="3886200"/>
            <a:ext cx="8534400" cy="543143"/>
          </a:xfrm>
        </p:spPr>
        <p:txBody>
          <a:bodyPr/>
          <a:lstStyle/>
          <a:p>
            <a:r>
              <a:rPr lang="en-US" dirty="0"/>
              <a:t>Ntando Yola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2265" y="4663751"/>
            <a:ext cx="266777" cy="266777"/>
          </a:xfrm>
          <a:prstGeom prst="rect">
            <a:avLst/>
          </a:prstGeom>
        </p:spPr>
      </p:pic>
      <p:sp>
        <p:nvSpPr>
          <p:cNvPr id="6" name="Rectangle 5"/>
          <p:cNvSpPr/>
          <p:nvPr/>
        </p:nvSpPr>
        <p:spPr>
          <a:xfrm>
            <a:off x="5372080" y="4629262"/>
            <a:ext cx="2347374" cy="369332"/>
          </a:xfrm>
          <a:prstGeom prst="rect">
            <a:avLst/>
          </a:prstGeom>
        </p:spPr>
        <p:txBody>
          <a:bodyPr wrap="none">
            <a:spAutoFit/>
          </a:bodyPr>
          <a:lstStyle/>
          <a:p>
            <a:r>
              <a:rPr lang="en-US" dirty="0">
                <a:solidFill>
                  <a:schemeClr val="tx1">
                    <a:lumMod val="85000"/>
                    <a:lumOff val="15000"/>
                  </a:schemeClr>
                </a:solidFill>
              </a:rPr>
              <a:t>@</a:t>
            </a:r>
            <a:r>
              <a:rPr lang="en-US" dirty="0" err="1">
                <a:solidFill>
                  <a:schemeClr val="tx1">
                    <a:lumMod val="85000"/>
                    <a:lumOff val="15000"/>
                  </a:schemeClr>
                </a:solidFill>
              </a:rPr>
              <a:t>ntandoy</a:t>
            </a:r>
            <a:r>
              <a:rPr lang="en-US" dirty="0">
                <a:solidFill>
                  <a:schemeClr val="tx1">
                    <a:lumMod val="85000"/>
                    <a:lumOff val="15000"/>
                  </a:schemeClr>
                </a:solidFill>
              </a:rPr>
              <a:t> / @</a:t>
            </a:r>
            <a:r>
              <a:rPr lang="en-US" dirty="0" err="1">
                <a:solidFill>
                  <a:schemeClr val="tx1">
                    <a:lumMod val="85000"/>
                    <a:lumOff val="15000"/>
                  </a:schemeClr>
                </a:solidFill>
              </a:rPr>
              <a:t>apha_sa</a:t>
            </a:r>
            <a:endParaRPr lang="en-US" dirty="0">
              <a:solidFill>
                <a:schemeClr val="tx1">
                  <a:lumMod val="85000"/>
                  <a:lumOff val="15000"/>
                </a:schemeClr>
              </a:solidFill>
            </a:endParaRPr>
          </a:p>
        </p:txBody>
      </p:sp>
      <p:sp>
        <p:nvSpPr>
          <p:cNvPr id="8" name="Subtitle 2"/>
          <p:cNvSpPr txBox="1">
            <a:spLocks/>
          </p:cNvSpPr>
          <p:nvPr/>
        </p:nvSpPr>
        <p:spPr>
          <a:xfrm>
            <a:off x="1981200" y="5167746"/>
            <a:ext cx="8534400" cy="54314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2800" kern="1200">
                <a:solidFill>
                  <a:srgbClr val="383333"/>
                </a:solidFill>
                <a:latin typeface="Franklin Gothic Book" panose="020B0503020102020204" pitchFamily="34" charset="0"/>
                <a:ea typeface="+mn-ea"/>
                <a:cs typeface="Arial" pitchFamily="34" charset="0"/>
              </a:defRPr>
            </a:lvl1pPr>
            <a:lvl2pPr marL="457200" indent="0" algn="ctr" defTabSz="457200" rtl="0" eaLnBrk="1" latinLnBrk="0" hangingPunct="1">
              <a:spcBef>
                <a:spcPct val="20000"/>
              </a:spcBef>
              <a:buFont typeface="Arial"/>
              <a:buNone/>
              <a:defRPr sz="2800" kern="1200">
                <a:solidFill>
                  <a:schemeClr val="tx1">
                    <a:tint val="75000"/>
                  </a:schemeClr>
                </a:solidFill>
                <a:latin typeface="Franklin Gothic Book" panose="020B0503020102020204" pitchFamily="34" charset="0"/>
                <a:ea typeface="+mn-ea"/>
                <a:cs typeface="Arial" pitchFamily="34" charset="0"/>
              </a:defRPr>
            </a:lvl2pPr>
            <a:lvl3pPr marL="914400" indent="0" algn="ctr" defTabSz="457200" rtl="0" eaLnBrk="1" latinLnBrk="0" hangingPunct="1">
              <a:spcBef>
                <a:spcPct val="20000"/>
              </a:spcBef>
              <a:buFont typeface="Arial"/>
              <a:buNone/>
              <a:defRPr sz="2400" kern="1200">
                <a:solidFill>
                  <a:schemeClr val="tx1">
                    <a:tint val="75000"/>
                  </a:schemeClr>
                </a:solidFill>
                <a:latin typeface="Franklin Gothic Book" panose="020B0503020102020204" pitchFamily="34" charset="0"/>
                <a:ea typeface="+mn-ea"/>
                <a:cs typeface="Arial" pitchFamily="34" charset="0"/>
              </a:defRPr>
            </a:lvl3pPr>
            <a:lvl4pPr marL="1371600" indent="0" algn="ctr" defTabSz="457200" rtl="0" eaLnBrk="1" latinLnBrk="0" hangingPunct="1">
              <a:spcBef>
                <a:spcPct val="20000"/>
              </a:spcBef>
              <a:buFont typeface="Arial"/>
              <a:buNone/>
              <a:defRPr sz="2000" kern="1200">
                <a:solidFill>
                  <a:schemeClr val="tx1">
                    <a:tint val="75000"/>
                  </a:schemeClr>
                </a:solidFill>
                <a:latin typeface="Franklin Gothic Book" panose="020B0503020102020204" pitchFamily="34" charset="0"/>
                <a:ea typeface="+mn-ea"/>
                <a:cs typeface="Arial" pitchFamily="34" charset="0"/>
              </a:defRPr>
            </a:lvl4pPr>
            <a:lvl5pPr marL="1828800" indent="0" algn="ctr" defTabSz="457200" rtl="0" eaLnBrk="1" latinLnBrk="0" hangingPunct="1">
              <a:spcBef>
                <a:spcPct val="20000"/>
              </a:spcBef>
              <a:buFont typeface="Arial"/>
              <a:buNone/>
              <a:defRPr sz="2000" kern="1200">
                <a:solidFill>
                  <a:schemeClr val="tx1">
                    <a:tint val="75000"/>
                  </a:schemeClr>
                </a:solidFill>
                <a:latin typeface="Franklin Gothic Book" panose="020B0503020102020204" pitchFamily="34" charset="0"/>
                <a:ea typeface="+mn-ea"/>
                <a:cs typeface="Arial" pitchFamily="34"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400" b="1" dirty="0">
                <a:solidFill>
                  <a:schemeClr val="tx1">
                    <a:lumMod val="85000"/>
                    <a:lumOff val="15000"/>
                  </a:schemeClr>
                </a:solidFill>
              </a:rPr>
              <a:t>Share your thoughts on this presentation with </a:t>
            </a:r>
            <a:r>
              <a:rPr lang="en-US" sz="2000" b="1" dirty="0">
                <a:solidFill>
                  <a:srgbClr val="FF0000"/>
                </a:solidFill>
              </a:rPr>
              <a:t>#IAS2019</a:t>
            </a:r>
          </a:p>
        </p:txBody>
      </p:sp>
    </p:spTree>
    <p:extLst>
      <p:ext uri="{BB962C8B-B14F-4D97-AF65-F5344CB8AC3E}">
        <p14:creationId xmlns:p14="http://schemas.microsoft.com/office/powerpoint/2010/main" val="3565225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F8CBF1-F5D3-4840-9A38-3CF6BF48A9FB}"/>
              </a:ext>
            </a:extLst>
          </p:cNvPr>
          <p:cNvSpPr>
            <a:spLocks noGrp="1"/>
          </p:cNvSpPr>
          <p:nvPr>
            <p:ph idx="1"/>
          </p:nvPr>
        </p:nvSpPr>
        <p:spPr>
          <a:xfrm>
            <a:off x="609600" y="478466"/>
            <a:ext cx="10972800" cy="5647700"/>
          </a:xfrm>
        </p:spPr>
        <p:txBody>
          <a:bodyPr/>
          <a:lstStyle/>
          <a:p>
            <a:pPr marL="0" indent="0">
              <a:buNone/>
            </a:pPr>
            <a:endParaRPr lang="en-US" dirty="0"/>
          </a:p>
        </p:txBody>
      </p:sp>
      <p:sp>
        <p:nvSpPr>
          <p:cNvPr id="5" name="Cloud 4">
            <a:extLst>
              <a:ext uri="{FF2B5EF4-FFF2-40B4-BE49-F238E27FC236}">
                <a16:creationId xmlns:a16="http://schemas.microsoft.com/office/drawing/2014/main" id="{5E322591-59E0-B64C-9D84-23763D6EFB10}"/>
              </a:ext>
            </a:extLst>
          </p:cNvPr>
          <p:cNvSpPr/>
          <p:nvPr/>
        </p:nvSpPr>
        <p:spPr>
          <a:xfrm rot="18833732">
            <a:off x="879844" y="582797"/>
            <a:ext cx="3508744" cy="3253563"/>
          </a:xfrm>
          <a:prstGeom prst="cloud">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i="1" dirty="0">
                <a:solidFill>
                  <a:schemeClr val="tx2"/>
                </a:solidFill>
              </a:rPr>
              <a:t>Conversations and interactions amongst peers</a:t>
            </a:r>
          </a:p>
        </p:txBody>
      </p:sp>
      <p:sp>
        <p:nvSpPr>
          <p:cNvPr id="6" name="Teardrop 5">
            <a:extLst>
              <a:ext uri="{FF2B5EF4-FFF2-40B4-BE49-F238E27FC236}">
                <a16:creationId xmlns:a16="http://schemas.microsoft.com/office/drawing/2014/main" id="{BFD45F89-1BDD-F240-AC82-82123B5ABE30}"/>
              </a:ext>
            </a:extLst>
          </p:cNvPr>
          <p:cNvSpPr/>
          <p:nvPr/>
        </p:nvSpPr>
        <p:spPr>
          <a:xfrm rot="3664777">
            <a:off x="7741824" y="2390657"/>
            <a:ext cx="3257550" cy="3443288"/>
          </a:xfrm>
          <a:prstGeom prst="teardrop">
            <a:avLst>
              <a:gd name="adj" fmla="val 113901"/>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i="1" dirty="0">
                <a:solidFill>
                  <a:schemeClr val="tx2"/>
                </a:solidFill>
              </a:rPr>
              <a:t>Hearing from communities </a:t>
            </a:r>
          </a:p>
        </p:txBody>
      </p:sp>
      <p:sp>
        <p:nvSpPr>
          <p:cNvPr id="7" name="Rounded Rectangle 6">
            <a:extLst>
              <a:ext uri="{FF2B5EF4-FFF2-40B4-BE49-F238E27FC236}">
                <a16:creationId xmlns:a16="http://schemas.microsoft.com/office/drawing/2014/main" id="{C6928B8C-9D51-4747-A340-8F9C79697C62}"/>
              </a:ext>
            </a:extLst>
          </p:cNvPr>
          <p:cNvSpPr/>
          <p:nvPr/>
        </p:nvSpPr>
        <p:spPr>
          <a:xfrm rot="2134684">
            <a:off x="3899834" y="3204342"/>
            <a:ext cx="2471737" cy="2471738"/>
          </a:xfrm>
          <a:prstGeom prst="roundRect">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i="1" dirty="0">
                <a:solidFill>
                  <a:schemeClr val="tx2">
                    <a:lumMod val="50000"/>
                  </a:schemeClr>
                </a:solidFill>
              </a:rPr>
              <a:t>Experiences in doing CE</a:t>
            </a:r>
          </a:p>
        </p:txBody>
      </p:sp>
      <p:sp>
        <p:nvSpPr>
          <p:cNvPr id="8" name="Folded Corner 7">
            <a:extLst>
              <a:ext uri="{FF2B5EF4-FFF2-40B4-BE49-F238E27FC236}">
                <a16:creationId xmlns:a16="http://schemas.microsoft.com/office/drawing/2014/main" id="{44FB9CCC-0925-E447-9CFC-8552F815CCE1}"/>
              </a:ext>
            </a:extLst>
          </p:cNvPr>
          <p:cNvSpPr/>
          <p:nvPr/>
        </p:nvSpPr>
        <p:spPr>
          <a:xfrm>
            <a:off x="5245188" y="485714"/>
            <a:ext cx="2740306" cy="2268541"/>
          </a:xfrm>
          <a:prstGeom prst="foldedCorne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i="1" dirty="0">
                <a:solidFill>
                  <a:schemeClr val="tx2">
                    <a:lumMod val="50000"/>
                  </a:schemeClr>
                </a:solidFill>
              </a:rPr>
              <a:t>Literature in CE </a:t>
            </a:r>
          </a:p>
        </p:txBody>
      </p:sp>
    </p:spTree>
    <p:extLst>
      <p:ext uri="{BB962C8B-B14F-4D97-AF65-F5344CB8AC3E}">
        <p14:creationId xmlns:p14="http://schemas.microsoft.com/office/powerpoint/2010/main" val="2505404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A55BD-DE51-844E-A092-6D9967A90BD2}"/>
              </a:ext>
            </a:extLst>
          </p:cNvPr>
          <p:cNvSpPr>
            <a:spLocks noGrp="1"/>
          </p:cNvSpPr>
          <p:nvPr>
            <p:ph type="title"/>
          </p:nvPr>
        </p:nvSpPr>
        <p:spPr/>
        <p:txBody>
          <a:bodyPr/>
          <a:lstStyle/>
          <a:p>
            <a:r>
              <a:rPr lang="en-US" dirty="0"/>
              <a:t>Layout </a:t>
            </a:r>
          </a:p>
        </p:txBody>
      </p:sp>
      <p:sp>
        <p:nvSpPr>
          <p:cNvPr id="3" name="Content Placeholder 2">
            <a:extLst>
              <a:ext uri="{FF2B5EF4-FFF2-40B4-BE49-F238E27FC236}">
                <a16:creationId xmlns:a16="http://schemas.microsoft.com/office/drawing/2014/main" id="{30998A42-73D0-B74E-819F-51A041543943}"/>
              </a:ext>
            </a:extLst>
          </p:cNvPr>
          <p:cNvSpPr>
            <a:spLocks noGrp="1"/>
          </p:cNvSpPr>
          <p:nvPr>
            <p:ph idx="1"/>
          </p:nvPr>
        </p:nvSpPr>
        <p:spPr/>
        <p:txBody>
          <a:bodyPr>
            <a:normAutofit/>
          </a:bodyPr>
          <a:lstStyle/>
          <a:p>
            <a:r>
              <a:rPr lang="en-US" dirty="0"/>
              <a:t>What Community Engagement (CE) in research is?</a:t>
            </a:r>
          </a:p>
          <a:p>
            <a:r>
              <a:rPr lang="en-US" dirty="0"/>
              <a:t>What CE is not? </a:t>
            </a:r>
          </a:p>
          <a:p>
            <a:r>
              <a:rPr lang="en-US" dirty="0"/>
              <a:t>Who are communities and their characteristics? </a:t>
            </a:r>
          </a:p>
          <a:p>
            <a:r>
              <a:rPr lang="en-US" dirty="0"/>
              <a:t>HIV research in the radar of communities’ lives</a:t>
            </a:r>
          </a:p>
          <a:p>
            <a:r>
              <a:rPr lang="en-US" dirty="0"/>
              <a:t>Hearing and understanding communities better</a:t>
            </a:r>
          </a:p>
          <a:p>
            <a:r>
              <a:rPr lang="en-US" dirty="0"/>
              <a:t>Sustaining &amp; evaluating engagement</a:t>
            </a:r>
          </a:p>
          <a:p>
            <a:r>
              <a:rPr lang="en-US" dirty="0"/>
              <a:t>What’s my point?</a:t>
            </a:r>
          </a:p>
        </p:txBody>
      </p:sp>
    </p:spTree>
    <p:extLst>
      <p:ext uri="{BB962C8B-B14F-4D97-AF65-F5344CB8AC3E}">
        <p14:creationId xmlns:p14="http://schemas.microsoft.com/office/powerpoint/2010/main" val="3658067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EC1DC-ACD0-2848-B7FF-02AB1D891C8D}"/>
              </a:ext>
            </a:extLst>
          </p:cNvPr>
          <p:cNvSpPr>
            <a:spLocks noGrp="1"/>
          </p:cNvSpPr>
          <p:nvPr>
            <p:ph type="title"/>
          </p:nvPr>
        </p:nvSpPr>
        <p:spPr/>
        <p:txBody>
          <a:bodyPr/>
          <a:lstStyle/>
          <a:p>
            <a:r>
              <a:rPr lang="en-US" dirty="0"/>
              <a:t>What Community Engagement in research is?</a:t>
            </a:r>
          </a:p>
        </p:txBody>
      </p:sp>
      <p:sp>
        <p:nvSpPr>
          <p:cNvPr id="3" name="Content Placeholder 2">
            <a:extLst>
              <a:ext uri="{FF2B5EF4-FFF2-40B4-BE49-F238E27FC236}">
                <a16:creationId xmlns:a16="http://schemas.microsoft.com/office/drawing/2014/main" id="{8117E35A-423F-5247-8EC9-947E0DD77A1C}"/>
              </a:ext>
            </a:extLst>
          </p:cNvPr>
          <p:cNvSpPr>
            <a:spLocks noGrp="1"/>
          </p:cNvSpPr>
          <p:nvPr>
            <p:ph idx="1"/>
          </p:nvPr>
        </p:nvSpPr>
        <p:spPr/>
        <p:txBody>
          <a:bodyPr>
            <a:normAutofit fontScale="92500" lnSpcReduction="10000"/>
          </a:bodyPr>
          <a:lstStyle/>
          <a:p>
            <a:r>
              <a:rPr lang="en-US" dirty="0"/>
              <a:t>It is a science </a:t>
            </a:r>
          </a:p>
          <a:p>
            <a:r>
              <a:rPr lang="en-US" dirty="0"/>
              <a:t>Should be approached as development</a:t>
            </a:r>
          </a:p>
          <a:p>
            <a:r>
              <a:rPr lang="en-ZA" dirty="0"/>
              <a:t>To improve research conduct and its outcomes </a:t>
            </a:r>
          </a:p>
          <a:p>
            <a:r>
              <a:rPr lang="en-ZA" dirty="0"/>
              <a:t>Ensures community input into the design and implementation of studies and development</a:t>
            </a:r>
            <a:endParaRPr lang="en-US" dirty="0"/>
          </a:p>
          <a:p>
            <a:r>
              <a:rPr lang="en-US" dirty="0"/>
              <a:t>Should not be means to an end </a:t>
            </a:r>
          </a:p>
          <a:p>
            <a:r>
              <a:rPr lang="en-US" dirty="0"/>
              <a:t>Continuous, sustained and resourced</a:t>
            </a:r>
          </a:p>
          <a:p>
            <a:r>
              <a:rPr lang="en-US" dirty="0"/>
              <a:t>Seeks to align research with communities’ context </a:t>
            </a:r>
          </a:p>
          <a:p>
            <a:r>
              <a:rPr lang="en-US" dirty="0"/>
              <a:t>Remain relevant to their development and future needs</a:t>
            </a:r>
          </a:p>
        </p:txBody>
      </p:sp>
    </p:spTree>
    <p:extLst>
      <p:ext uri="{BB962C8B-B14F-4D97-AF65-F5344CB8AC3E}">
        <p14:creationId xmlns:p14="http://schemas.microsoft.com/office/powerpoint/2010/main" val="271188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A20EAB-71B9-1642-89CB-B2206263FEEF}"/>
              </a:ext>
            </a:extLst>
          </p:cNvPr>
          <p:cNvSpPr>
            <a:spLocks noGrp="1"/>
          </p:cNvSpPr>
          <p:nvPr>
            <p:ph idx="1"/>
          </p:nvPr>
        </p:nvSpPr>
        <p:spPr>
          <a:xfrm>
            <a:off x="609600" y="385764"/>
            <a:ext cx="10972800" cy="5740402"/>
          </a:xfrm>
        </p:spPr>
        <p:txBody>
          <a:bodyPr>
            <a:normAutofit/>
          </a:bodyPr>
          <a:lstStyle/>
          <a:p>
            <a:pPr marL="0" indent="0" algn="ctr">
              <a:buNone/>
            </a:pPr>
            <a:endParaRPr lang="en-ZA" dirty="0"/>
          </a:p>
          <a:p>
            <a:pPr marL="0" indent="0" algn="ctr">
              <a:buNone/>
            </a:pPr>
            <a:endParaRPr lang="en-ZA" dirty="0"/>
          </a:p>
          <a:p>
            <a:pPr marL="0" indent="0" algn="ctr">
              <a:buNone/>
            </a:pPr>
            <a:r>
              <a:rPr lang="en-ZA" dirty="0"/>
              <a:t>‘Community engagement’ …is the meaningful, respectful, and fit-for-purpose involvement of community members in one or more aspects of ‘research’, and may include involvement during the identification of the study, to defining its purpose and design, to stages of implementation, interpretation, and use of results.</a:t>
            </a:r>
          </a:p>
          <a:p>
            <a:pPr marL="0" indent="0" algn="ctr">
              <a:buNone/>
            </a:pPr>
            <a:endParaRPr lang="en-ZA" dirty="0"/>
          </a:p>
          <a:p>
            <a:pPr marL="0" indent="0" algn="r">
              <a:buNone/>
            </a:pPr>
            <a:r>
              <a:rPr lang="en-ZA" sz="2000" b="1" i="1" dirty="0" err="1"/>
              <a:t>Glandon</a:t>
            </a:r>
            <a:r>
              <a:rPr lang="en-ZA" sz="2000" b="1" i="1" dirty="0"/>
              <a:t>, D., et al (2017)</a:t>
            </a:r>
            <a:endParaRPr lang="en-US" sz="2000" b="1" i="1" dirty="0"/>
          </a:p>
        </p:txBody>
      </p:sp>
    </p:spTree>
    <p:extLst>
      <p:ext uri="{BB962C8B-B14F-4D97-AF65-F5344CB8AC3E}">
        <p14:creationId xmlns:p14="http://schemas.microsoft.com/office/powerpoint/2010/main" val="1275410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9F81B-65E4-6740-AC7B-CC538E83CE1A}"/>
              </a:ext>
            </a:extLst>
          </p:cNvPr>
          <p:cNvSpPr>
            <a:spLocks noGrp="1"/>
          </p:cNvSpPr>
          <p:nvPr>
            <p:ph type="title"/>
          </p:nvPr>
        </p:nvSpPr>
        <p:spPr/>
        <p:txBody>
          <a:bodyPr>
            <a:normAutofit/>
          </a:bodyPr>
          <a:lstStyle/>
          <a:p>
            <a:r>
              <a:rPr lang="en-US" dirty="0"/>
              <a:t>What CE is not? </a:t>
            </a:r>
          </a:p>
        </p:txBody>
      </p:sp>
      <p:sp>
        <p:nvSpPr>
          <p:cNvPr id="3" name="Content Placeholder 2">
            <a:extLst>
              <a:ext uri="{FF2B5EF4-FFF2-40B4-BE49-F238E27FC236}">
                <a16:creationId xmlns:a16="http://schemas.microsoft.com/office/drawing/2014/main" id="{C0B11D24-FC1A-084D-BAA7-41854A148CD0}"/>
              </a:ext>
            </a:extLst>
          </p:cNvPr>
          <p:cNvSpPr>
            <a:spLocks noGrp="1"/>
          </p:cNvSpPr>
          <p:nvPr>
            <p:ph idx="1"/>
          </p:nvPr>
        </p:nvSpPr>
        <p:spPr/>
        <p:txBody>
          <a:bodyPr/>
          <a:lstStyle/>
          <a:p>
            <a:r>
              <a:rPr lang="en-US" dirty="0"/>
              <a:t>Conducting meetings</a:t>
            </a:r>
          </a:p>
          <a:p>
            <a:pPr lvl="1"/>
            <a:r>
              <a:rPr lang="en-US" dirty="0"/>
              <a:t>At the beginning, during and disseminating results </a:t>
            </a:r>
          </a:p>
          <a:p>
            <a:r>
              <a:rPr lang="en-US" dirty="0"/>
              <a:t>Community Advisory Boards in isolation </a:t>
            </a:r>
          </a:p>
          <a:p>
            <a:r>
              <a:rPr lang="en-US" dirty="0"/>
              <a:t>Free and automated process</a:t>
            </a:r>
          </a:p>
          <a:p>
            <a:r>
              <a:rPr lang="en-US" dirty="0"/>
              <a:t>Recruitment into research studies</a:t>
            </a:r>
          </a:p>
          <a:p>
            <a:r>
              <a:rPr lang="en-US" dirty="0"/>
              <a:t>Most exciting endeavor for communities </a:t>
            </a:r>
          </a:p>
          <a:p>
            <a:r>
              <a:rPr lang="en-US" dirty="0"/>
              <a:t>Viewed without suspicion </a:t>
            </a:r>
          </a:p>
          <a:p>
            <a:endParaRPr lang="en-US" dirty="0"/>
          </a:p>
        </p:txBody>
      </p:sp>
    </p:spTree>
    <p:extLst>
      <p:ext uri="{BB962C8B-B14F-4D97-AF65-F5344CB8AC3E}">
        <p14:creationId xmlns:p14="http://schemas.microsoft.com/office/powerpoint/2010/main" val="2754195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39C035-FDA5-B84E-BCC0-9C3176339909}"/>
              </a:ext>
            </a:extLst>
          </p:cNvPr>
          <p:cNvSpPr>
            <a:spLocks noGrp="1"/>
          </p:cNvSpPr>
          <p:nvPr>
            <p:ph idx="1"/>
          </p:nvPr>
        </p:nvSpPr>
        <p:spPr>
          <a:xfrm>
            <a:off x="609600" y="642938"/>
            <a:ext cx="10972800" cy="5483227"/>
          </a:xfrm>
        </p:spPr>
        <p:txBody>
          <a:bodyPr/>
          <a:lstStyle/>
          <a:p>
            <a:pPr marL="0" indent="0" algn="ctr">
              <a:buNone/>
            </a:pPr>
            <a:endParaRPr lang="en-US" i="1" dirty="0"/>
          </a:p>
          <a:p>
            <a:pPr marL="0" indent="0" algn="ctr">
              <a:buNone/>
            </a:pPr>
            <a:endParaRPr lang="en-US" i="1" dirty="0"/>
          </a:p>
          <a:p>
            <a:pPr marL="0" indent="0" algn="ctr">
              <a:buNone/>
            </a:pPr>
            <a:endParaRPr lang="en-US" i="1" dirty="0"/>
          </a:p>
          <a:p>
            <a:pPr marL="0" indent="0" algn="ctr">
              <a:buNone/>
            </a:pPr>
            <a:r>
              <a:rPr lang="en-US" i="1" dirty="0"/>
              <a:t>”There can be no shortcuts in research and prevention… We have to involve almost everyone”</a:t>
            </a:r>
          </a:p>
          <a:p>
            <a:pPr marL="0" indent="0" algn="ctr">
              <a:buNone/>
            </a:pPr>
            <a:endParaRPr lang="en-US" i="1" dirty="0"/>
          </a:p>
          <a:p>
            <a:pPr marL="0" indent="0" algn="r">
              <a:buNone/>
            </a:pPr>
            <a:r>
              <a:rPr lang="en-US" sz="2400" b="1" i="1" dirty="0" err="1"/>
              <a:t>Vuyiseka</a:t>
            </a:r>
            <a:r>
              <a:rPr lang="en-US" sz="2400" b="1" i="1" dirty="0"/>
              <a:t> Dubula-</a:t>
            </a:r>
            <a:r>
              <a:rPr lang="en-US" sz="2400" b="1" i="1" dirty="0" err="1"/>
              <a:t>Majola</a:t>
            </a:r>
            <a:endParaRPr lang="en-US" sz="2400" b="1" i="1" dirty="0"/>
          </a:p>
        </p:txBody>
      </p:sp>
    </p:spTree>
    <p:extLst>
      <p:ext uri="{BB962C8B-B14F-4D97-AF65-F5344CB8AC3E}">
        <p14:creationId xmlns:p14="http://schemas.microsoft.com/office/powerpoint/2010/main" val="2723599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2F2B5-8879-D547-BFB4-D23B2ED58322}"/>
              </a:ext>
            </a:extLst>
          </p:cNvPr>
          <p:cNvSpPr>
            <a:spLocks noGrp="1"/>
          </p:cNvSpPr>
          <p:nvPr>
            <p:ph type="title"/>
          </p:nvPr>
        </p:nvSpPr>
        <p:spPr/>
        <p:txBody>
          <a:bodyPr>
            <a:normAutofit/>
          </a:bodyPr>
          <a:lstStyle/>
          <a:p>
            <a:r>
              <a:rPr lang="en-US" dirty="0"/>
              <a:t>Who are communities and their characteristics?</a:t>
            </a:r>
          </a:p>
        </p:txBody>
      </p:sp>
      <p:sp>
        <p:nvSpPr>
          <p:cNvPr id="3" name="Content Placeholder 2">
            <a:extLst>
              <a:ext uri="{FF2B5EF4-FFF2-40B4-BE49-F238E27FC236}">
                <a16:creationId xmlns:a16="http://schemas.microsoft.com/office/drawing/2014/main" id="{17D69F61-E3D2-A749-B204-A0DC818BF872}"/>
              </a:ext>
            </a:extLst>
          </p:cNvPr>
          <p:cNvSpPr>
            <a:spLocks noGrp="1"/>
          </p:cNvSpPr>
          <p:nvPr>
            <p:ph idx="1"/>
          </p:nvPr>
        </p:nvSpPr>
        <p:spPr/>
        <p:txBody>
          <a:bodyPr>
            <a:normAutofit fontScale="85000" lnSpcReduction="20000"/>
          </a:bodyPr>
          <a:lstStyle/>
          <a:p>
            <a:r>
              <a:rPr lang="en-US" dirty="0"/>
              <a:t>They vary from one geographical area to another </a:t>
            </a:r>
          </a:p>
          <a:p>
            <a:r>
              <a:rPr lang="en-US" dirty="0"/>
              <a:t>They are complex and fluid in nature </a:t>
            </a:r>
          </a:p>
          <a:p>
            <a:r>
              <a:rPr lang="en-US" dirty="0"/>
              <a:t>Even if they are in Africa they are not the same</a:t>
            </a:r>
          </a:p>
          <a:p>
            <a:pPr marL="0" indent="0">
              <a:buNone/>
            </a:pPr>
            <a:endParaRPr lang="en-US" dirty="0"/>
          </a:p>
          <a:p>
            <a:pPr marL="0" indent="0" algn="ctr">
              <a:buNone/>
            </a:pPr>
            <a:r>
              <a:rPr lang="en-ZA" sz="2800" i="1" spc="300" dirty="0">
                <a:solidFill>
                  <a:schemeClr val="accent2">
                    <a:lumMod val="50000"/>
                  </a:schemeClr>
                </a:solidFill>
              </a:rPr>
              <a:t>“Women in sub-Saharan countries are considered to be one of the most vulnerable populations in the world for HIV”</a:t>
            </a:r>
          </a:p>
          <a:p>
            <a:pPr marL="0" indent="0">
              <a:buNone/>
            </a:pPr>
            <a:endParaRPr lang="en-US" dirty="0"/>
          </a:p>
          <a:p>
            <a:r>
              <a:rPr lang="en-US" dirty="0"/>
              <a:t>They are resilient in their yearn for livelihood</a:t>
            </a:r>
          </a:p>
          <a:p>
            <a:r>
              <a:rPr lang="en-US" dirty="0"/>
              <a:t>Their hardships are not an ultimate identity</a:t>
            </a:r>
          </a:p>
          <a:p>
            <a:r>
              <a:rPr lang="en-US" dirty="0"/>
              <a:t>Are protective of their surroundings and various forms of resources </a:t>
            </a:r>
          </a:p>
          <a:p>
            <a:r>
              <a:rPr lang="en-US" dirty="0"/>
              <a:t>Evolving and dynamic</a:t>
            </a:r>
          </a:p>
        </p:txBody>
      </p:sp>
    </p:spTree>
    <p:extLst>
      <p:ext uri="{BB962C8B-B14F-4D97-AF65-F5344CB8AC3E}">
        <p14:creationId xmlns:p14="http://schemas.microsoft.com/office/powerpoint/2010/main" val="2771837001"/>
      </p:ext>
    </p:extLst>
  </p:cSld>
  <p:clrMapOvr>
    <a:masterClrMapping/>
  </p:clrMapOvr>
</p:sld>
</file>

<file path=ppt/theme/theme1.xml><?xml version="1.0" encoding="utf-8"?>
<a:theme xmlns:a="http://schemas.openxmlformats.org/drawingml/2006/main" name="AIDS 2016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ADBD3347-1A0F-45F0-B4B5-B886B317FA11}" vid="{2289ECF3-0365-4EFC-8344-95011E66FD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AIDS2016_template</Template>
  <TotalTime>18008</TotalTime>
  <Words>679</Words>
  <Application>Microsoft Macintosh PowerPoint</Application>
  <PresentationFormat>Widescreen</PresentationFormat>
  <Paragraphs>95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Franklin Gothic Book</vt:lpstr>
      <vt:lpstr>Franklin Gothic Medium</vt:lpstr>
      <vt:lpstr>Raleway</vt:lpstr>
      <vt:lpstr>AIDS 2016_Template</vt:lpstr>
      <vt:lpstr>PowerPoint Presentation</vt:lpstr>
      <vt:lpstr>We’re engaged!  Strategies for enhancing community-researcher relationships</vt:lpstr>
      <vt:lpstr>PowerPoint Presentation</vt:lpstr>
      <vt:lpstr>Layout </vt:lpstr>
      <vt:lpstr>What Community Engagement in research is?</vt:lpstr>
      <vt:lpstr>PowerPoint Presentation</vt:lpstr>
      <vt:lpstr>What CE is not? </vt:lpstr>
      <vt:lpstr>PowerPoint Presentation</vt:lpstr>
      <vt:lpstr>Who are communities and their characteristics?</vt:lpstr>
      <vt:lpstr>PowerPoint Presentation</vt:lpstr>
      <vt:lpstr>HIV research in the radar of communities’ lives?</vt:lpstr>
      <vt:lpstr>PowerPoint Presentation</vt:lpstr>
      <vt:lpstr>Hearing and understanding communities better</vt:lpstr>
      <vt:lpstr>Sustaining &amp; Evaluating engagement in research </vt:lpstr>
      <vt:lpstr>What’s my point?</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Entwistle</dc:creator>
  <cp:lastModifiedBy>Ntando Yola</cp:lastModifiedBy>
  <cp:revision>85</cp:revision>
  <cp:lastPrinted>2017-01-16T15:31:13Z</cp:lastPrinted>
  <dcterms:created xsi:type="dcterms:W3CDTF">2017-01-13T09:09:35Z</dcterms:created>
  <dcterms:modified xsi:type="dcterms:W3CDTF">2019-07-22T15:10:32Z</dcterms:modified>
</cp:coreProperties>
</file>